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9144000" cy="5143500" type="screen16x9"/>
  <p:notesSz cx="6858000" cy="9144000"/>
  <p:embeddedFontLst>
    <p:embeddedFont>
      <p:font typeface="Calibri" panose="020F0502020204030204" pitchFamily="34" charset="0"/>
      <p:regular r:id="rId24"/>
      <p:bold r:id="rId25"/>
      <p:italic r:id="rId26"/>
      <p:boldItalic r:id="rId27"/>
    </p:embeddedFont>
    <p:embeddedFont>
      <p:font typeface="Nunito" panose="020B060402020202020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752ed56ae7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752ed56ae7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843475da62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843475da62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752f37596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52f37596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752f375966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752f375966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752f375966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752f375966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752f375966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752f375966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752f375966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752f375966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752f375966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752f375966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752f375966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752f375966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752f375966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752f375966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843475da6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843475da6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752f375966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752f375966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752ed56ae7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752ed56ae7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843475da6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843475da6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843475da62_1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843475da62_1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843475da62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843475da62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843475da62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843475da62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843475da62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843475da6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752ed56ae7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752ed56ae7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843475da6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843475da6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h"/>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Autofit/>
          </a:bodyPr>
          <a:lstStyle>
            <a:lvl1pPr marL="457200" lvl="0" indent="-311150" algn="ctr">
              <a:spcBef>
                <a:spcPts val="0"/>
              </a:spcBef>
              <a:spcAft>
                <a:spcPts val="0"/>
              </a:spcAft>
              <a:buSzPts val="1300"/>
              <a:buChar char="●"/>
              <a:defRPr/>
            </a:lvl1pPr>
            <a:lvl2pPr marL="914400" lvl="1" indent="-298450" algn="ctr">
              <a:spcBef>
                <a:spcPts val="1600"/>
              </a:spcBef>
              <a:spcAft>
                <a:spcPts val="0"/>
              </a:spcAft>
              <a:buSzPts val="1100"/>
              <a:buChar char="○"/>
              <a:defRPr/>
            </a:lvl2pPr>
            <a:lvl3pPr marL="1371600" lvl="2" indent="-298450" algn="ctr">
              <a:spcBef>
                <a:spcPts val="1600"/>
              </a:spcBef>
              <a:spcAft>
                <a:spcPts val="0"/>
              </a:spcAft>
              <a:buSzPts val="1100"/>
              <a:buChar char="■"/>
              <a:defRPr/>
            </a:lvl3pPr>
            <a:lvl4pPr marL="1828800" lvl="3" indent="-298450" algn="ctr">
              <a:spcBef>
                <a:spcPts val="1600"/>
              </a:spcBef>
              <a:spcAft>
                <a:spcPts val="0"/>
              </a:spcAft>
              <a:buSzPts val="1100"/>
              <a:buChar char="●"/>
              <a:defRPr/>
            </a:lvl4pPr>
            <a:lvl5pPr marL="2286000" lvl="4" indent="-298450" algn="ctr">
              <a:spcBef>
                <a:spcPts val="1600"/>
              </a:spcBef>
              <a:spcAft>
                <a:spcPts val="0"/>
              </a:spcAft>
              <a:buSzPts val="1100"/>
              <a:buChar char="○"/>
              <a:defRPr/>
            </a:lvl5pPr>
            <a:lvl6pPr marL="2743200" lvl="5" indent="-298450" algn="ctr">
              <a:spcBef>
                <a:spcPts val="1600"/>
              </a:spcBef>
              <a:spcAft>
                <a:spcPts val="0"/>
              </a:spcAft>
              <a:buSzPts val="1100"/>
              <a:buChar char="■"/>
              <a:defRPr/>
            </a:lvl6pPr>
            <a:lvl7pPr marL="3200400" lvl="6" indent="-298450" algn="ctr">
              <a:spcBef>
                <a:spcPts val="1600"/>
              </a:spcBef>
              <a:spcAft>
                <a:spcPts val="0"/>
              </a:spcAft>
              <a:buSzPts val="1100"/>
              <a:buChar char="●"/>
              <a:defRPr/>
            </a:lvl7pPr>
            <a:lvl8pPr marL="3657600" lvl="7" indent="-298450" algn="ctr">
              <a:spcBef>
                <a:spcPts val="1600"/>
              </a:spcBef>
              <a:spcAft>
                <a:spcPts val="0"/>
              </a:spcAft>
              <a:buSzPts val="1100"/>
              <a:buChar char="○"/>
              <a:defRPr/>
            </a:lvl8pPr>
            <a:lvl9pPr marL="4114800" lvl="8" indent="-298450" algn="ctr">
              <a:spcBef>
                <a:spcPts val="1600"/>
              </a:spcBef>
              <a:spcAft>
                <a:spcPts val="160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h"/>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h"/>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h"/>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h"/>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h"/>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h"/>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h"/>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h"/>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h"/>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h"/>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th"/>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1858700" y="1044264"/>
            <a:ext cx="5361300" cy="144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h" dirty="0"/>
              <a:t>ระบบสนับสนุนการป้องกัน </a:t>
            </a:r>
            <a:br>
              <a:rPr lang="th" dirty="0"/>
            </a:br>
            <a:r>
              <a:rPr lang="th" dirty="0"/>
              <a:t>และค้นหาคนหาย</a:t>
            </a:r>
            <a:endParaRPr dirty="0"/>
          </a:p>
        </p:txBody>
      </p:sp>
      <p:sp>
        <p:nvSpPr>
          <p:cNvPr id="129" name="Google Shape;129;p13"/>
          <p:cNvSpPr txBox="1">
            <a:spLocks noGrp="1"/>
          </p:cNvSpPr>
          <p:nvPr>
            <p:ph type="subTitle" idx="1"/>
          </p:nvPr>
        </p:nvSpPr>
        <p:spPr>
          <a:xfrm>
            <a:off x="1858700" y="2310894"/>
            <a:ext cx="5361300" cy="13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th" sz="2000" dirty="0">
                <a:latin typeface="Arial"/>
                <a:ea typeface="Arial"/>
                <a:cs typeface="Arial"/>
                <a:sym typeface="Arial"/>
              </a:rPr>
              <a:t>สมาชิก</a:t>
            </a:r>
            <a:endParaRPr sz="2000" dirty="0">
              <a:latin typeface="Arial"/>
              <a:ea typeface="Arial"/>
              <a:cs typeface="Arial"/>
              <a:sym typeface="Arial"/>
            </a:endParaRPr>
          </a:p>
          <a:p>
            <a:pPr marL="0" lvl="0" indent="0" algn="ctr" rtl="0">
              <a:spcBef>
                <a:spcPts val="0"/>
              </a:spcBef>
              <a:spcAft>
                <a:spcPts val="0"/>
              </a:spcAft>
              <a:buNone/>
            </a:pPr>
            <a:r>
              <a:rPr lang="th" dirty="0">
                <a:latin typeface="Arial"/>
                <a:ea typeface="Arial"/>
                <a:cs typeface="Arial"/>
                <a:sym typeface="Arial"/>
              </a:rPr>
              <a:t>1.นายคณิศร</a:t>
            </a:r>
            <a:r>
              <a:rPr lang="th-TH" dirty="0">
                <a:latin typeface="Arial"/>
                <a:ea typeface="Arial"/>
                <a:cs typeface="Arial"/>
                <a:sym typeface="Arial"/>
              </a:rPr>
              <a:t> </a:t>
            </a:r>
            <a:r>
              <a:rPr lang="th" dirty="0">
                <a:latin typeface="Arial"/>
                <a:ea typeface="Arial"/>
                <a:cs typeface="Arial"/>
                <a:sym typeface="Arial"/>
              </a:rPr>
              <a:t>มณีรัตน์ 	</a:t>
            </a:r>
            <a:r>
              <a:rPr lang="th-TH" dirty="0">
                <a:latin typeface="Arial"/>
                <a:ea typeface="Arial"/>
                <a:cs typeface="Arial"/>
                <a:sym typeface="Arial"/>
              </a:rPr>
              <a:t>	</a:t>
            </a:r>
            <a:r>
              <a:rPr lang="th" dirty="0">
                <a:latin typeface="Arial"/>
                <a:ea typeface="Arial"/>
                <a:cs typeface="Arial"/>
                <a:sym typeface="Arial"/>
              </a:rPr>
              <a:t>5910513004</a:t>
            </a:r>
            <a:endParaRPr dirty="0">
              <a:latin typeface="Arial"/>
              <a:ea typeface="Arial"/>
              <a:cs typeface="Arial"/>
              <a:sym typeface="Arial"/>
            </a:endParaRPr>
          </a:p>
          <a:p>
            <a:pPr marL="0" lvl="0" indent="0" algn="ctr" rtl="0">
              <a:spcBef>
                <a:spcPts val="0"/>
              </a:spcBef>
              <a:spcAft>
                <a:spcPts val="0"/>
              </a:spcAft>
              <a:buNone/>
            </a:pPr>
            <a:r>
              <a:rPr lang="th" dirty="0">
                <a:latin typeface="Arial"/>
                <a:ea typeface="Arial"/>
                <a:cs typeface="Arial"/>
                <a:sym typeface="Arial"/>
              </a:rPr>
              <a:t>2.นายจักรภัทร </a:t>
            </a:r>
            <a:r>
              <a:rPr lang="th-TH" dirty="0">
                <a:latin typeface="Arial"/>
                <a:ea typeface="Arial"/>
                <a:cs typeface="Arial"/>
                <a:sym typeface="Arial"/>
              </a:rPr>
              <a:t> </a:t>
            </a:r>
            <a:r>
              <a:rPr lang="th" dirty="0">
                <a:latin typeface="Arial"/>
                <a:ea typeface="Arial"/>
                <a:cs typeface="Arial"/>
                <a:sym typeface="Arial"/>
              </a:rPr>
              <a:t>ทองกิ้ม 	5910513005</a:t>
            </a:r>
            <a:endParaRPr dirty="0">
              <a:latin typeface="Arial"/>
              <a:ea typeface="Arial"/>
              <a:cs typeface="Arial"/>
              <a:sym typeface="Arial"/>
            </a:endParaRPr>
          </a:p>
          <a:p>
            <a:pPr marL="0" lvl="0" indent="0" algn="ctr" rtl="0">
              <a:spcBef>
                <a:spcPts val="0"/>
              </a:spcBef>
              <a:spcAft>
                <a:spcPts val="0"/>
              </a:spcAft>
              <a:buNone/>
            </a:pPr>
            <a:r>
              <a:rPr lang="th" dirty="0">
                <a:latin typeface="Arial"/>
                <a:ea typeface="Arial"/>
                <a:cs typeface="Arial"/>
                <a:sym typeface="Arial"/>
              </a:rPr>
              <a:t>3.นายชุติเทพ</a:t>
            </a:r>
            <a:r>
              <a:rPr lang="th-TH" dirty="0">
                <a:latin typeface="Arial"/>
                <a:ea typeface="Arial"/>
                <a:cs typeface="Arial"/>
                <a:sym typeface="Arial"/>
              </a:rPr>
              <a:t> </a:t>
            </a:r>
            <a:r>
              <a:rPr lang="th" dirty="0">
                <a:latin typeface="Arial"/>
                <a:ea typeface="Arial"/>
                <a:cs typeface="Arial"/>
                <a:sym typeface="Arial"/>
              </a:rPr>
              <a:t>ทองแกมนาก 	5910513053</a:t>
            </a:r>
            <a:endParaRPr dirty="0">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2"/>
          <p:cNvSpPr txBox="1">
            <a:spLocks noGrp="1"/>
          </p:cNvSpPr>
          <p:nvPr>
            <p:ph type="title"/>
          </p:nvPr>
        </p:nvSpPr>
        <p:spPr>
          <a:xfrm>
            <a:off x="642875" y="4682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วิจารณ์ผล และ ข้อเสนอแนะ</a:t>
            </a:r>
            <a:endParaRPr/>
          </a:p>
        </p:txBody>
      </p:sp>
      <p:sp>
        <p:nvSpPr>
          <p:cNvPr id="189" name="Google Shape;189;p22"/>
          <p:cNvSpPr txBox="1">
            <a:spLocks noGrp="1"/>
          </p:cNvSpPr>
          <p:nvPr>
            <p:ph type="body" idx="1"/>
          </p:nvPr>
        </p:nvSpPr>
        <p:spPr>
          <a:xfrm>
            <a:off x="642875" y="1075800"/>
            <a:ext cx="7505700" cy="351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190" name="Google Shape;190;p22"/>
          <p:cNvPicPr preferRelativeResize="0"/>
          <p:nvPr/>
        </p:nvPicPr>
        <p:blipFill>
          <a:blip r:embed="rId3">
            <a:alphaModFix/>
          </a:blip>
          <a:stretch>
            <a:fillRect/>
          </a:stretch>
        </p:blipFill>
        <p:spPr>
          <a:xfrm>
            <a:off x="1714500" y="1195375"/>
            <a:ext cx="5715000" cy="35242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3"/>
          <p:cNvSpPr txBox="1">
            <a:spLocks noGrp="1"/>
          </p:cNvSpPr>
          <p:nvPr>
            <p:ph type="title"/>
          </p:nvPr>
        </p:nvSpPr>
        <p:spPr>
          <a:xfrm>
            <a:off x="819150" y="27767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สิ่งที่ได้จากการทำโปรเจค</a:t>
            </a:r>
            <a:endParaRPr/>
          </a:p>
        </p:txBody>
      </p:sp>
      <p:sp>
        <p:nvSpPr>
          <p:cNvPr id="196" name="Google Shape;196;p23"/>
          <p:cNvSpPr txBox="1">
            <a:spLocks noGrp="1"/>
          </p:cNvSpPr>
          <p:nvPr>
            <p:ph type="body" idx="1"/>
          </p:nvPr>
        </p:nvSpPr>
        <p:spPr>
          <a:xfrm>
            <a:off x="759600" y="844175"/>
            <a:ext cx="7624800" cy="396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1.เรียนรู้การใช้ Django ในการเขียน Web Application</a:t>
            </a:r>
            <a:endParaRPr/>
          </a:p>
          <a:p>
            <a:pPr marL="0" lvl="0" indent="0" algn="l" rtl="0">
              <a:spcBef>
                <a:spcPts val="1600"/>
              </a:spcBef>
              <a:spcAft>
                <a:spcPts val="0"/>
              </a:spcAft>
              <a:buNone/>
            </a:pPr>
            <a:r>
              <a:rPr lang="th"/>
              <a:t>2.เรียนการใช้ Virtual environment (Python) ในโปรเจค</a:t>
            </a:r>
            <a:endParaRPr/>
          </a:p>
          <a:p>
            <a:pPr marL="0" lvl="0" indent="0" algn="l" rtl="0">
              <a:spcBef>
                <a:spcPts val="1600"/>
              </a:spcBef>
              <a:spcAft>
                <a:spcPts val="0"/>
              </a:spcAft>
              <a:buNone/>
            </a:pPr>
            <a:r>
              <a:rPr lang="th"/>
              <a:t>3.เรียนรู้การเปลี่ยน DBต่างๆ เช่น  SQLite , MySQL และ PostgreSQL</a:t>
            </a:r>
            <a:endParaRPr/>
          </a:p>
          <a:p>
            <a:pPr marL="0" lvl="0" indent="0" algn="l" rtl="0">
              <a:spcBef>
                <a:spcPts val="1600"/>
              </a:spcBef>
              <a:spcAft>
                <a:spcPts val="0"/>
              </a:spcAft>
              <a:buNone/>
            </a:pPr>
            <a:r>
              <a:rPr lang="th"/>
              <a:t>4.เรียนรู้การ ตั้งค่า Security ของ Django ก่อนนำไป Deploy ลง Webserver</a:t>
            </a:r>
            <a:endParaRPr/>
          </a:p>
          <a:p>
            <a:pPr marL="0" lvl="0" indent="0" algn="l" rtl="0">
              <a:spcBef>
                <a:spcPts val="1600"/>
              </a:spcBef>
              <a:spcAft>
                <a:spcPts val="0"/>
              </a:spcAft>
              <a:buNone/>
            </a:pPr>
            <a:r>
              <a:rPr lang="th"/>
              <a:t>5.เรียนรู้การ Config Variables (ใน Heroku) ใช้ในการเก็บ Secret key , API key เป็นต้น</a:t>
            </a:r>
            <a:endParaRPr/>
          </a:p>
          <a:p>
            <a:pPr marL="0" lvl="0" indent="0" algn="l" rtl="0">
              <a:spcBef>
                <a:spcPts val="1600"/>
              </a:spcBef>
              <a:spcAft>
                <a:spcPts val="0"/>
              </a:spcAft>
              <a:buNone/>
            </a:pPr>
            <a:r>
              <a:rPr lang="th"/>
              <a:t>6.เรียนรู้ การใช้ Git (ทั้งในการ Upload Project เพื่อ Backup และ การ Deploy ลง Webserver)</a:t>
            </a:r>
            <a:endParaRPr/>
          </a:p>
          <a:p>
            <a:pPr marL="0" lvl="0" indent="0" algn="l" rtl="0">
              <a:spcBef>
                <a:spcPts val="1600"/>
              </a:spcBef>
              <a:spcAft>
                <a:spcPts val="0"/>
              </a:spcAft>
              <a:buNone/>
            </a:pPr>
            <a:r>
              <a:rPr lang="th"/>
              <a:t>7.เรียนรู้การใช้  api เช่น api ไว้ส่งเมล์ ชื่อว่า sendgrid , api google login , api facebook login และ api cloudinary ไว้เก็บรูปภาพบน cloud</a:t>
            </a:r>
            <a:endParaRPr/>
          </a:p>
          <a:p>
            <a:pPr marL="0" lvl="0" indent="0" algn="l" rtl="0">
              <a:spcBef>
                <a:spcPts val="1600"/>
              </a:spcBef>
              <a:spcAft>
                <a:spcPts val="0"/>
              </a:spcAft>
              <a:buNone/>
            </a:pPr>
            <a:r>
              <a:rPr lang="th"/>
              <a:t>8.เรียนรู้การ deploy เว็บ ลง WebServer ของ Heroku</a:t>
            </a:r>
            <a:endParaRPr/>
          </a:p>
          <a:p>
            <a:pPr marL="0" lvl="0" indent="0" algn="l" rtl="0">
              <a:spcBef>
                <a:spcPts val="1600"/>
              </a:spcBef>
              <a:spcAft>
                <a:spcPts val="1600"/>
              </a:spcAft>
              <a:buNone/>
            </a:pPr>
            <a:r>
              <a:rPr lang="th"/>
              <a:t>9.เรียนรู้การเขียนระบบและการจัดการกับข้อมูลมากขึ้น</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4"/>
          <p:cNvSpPr txBox="1">
            <a:spLocks noGrp="1"/>
          </p:cNvSpPr>
          <p:nvPr>
            <p:ph type="title"/>
          </p:nvPr>
        </p:nvSpPr>
        <p:spPr>
          <a:xfrm>
            <a:off x="819150" y="27767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สิ่งที่ได้จากการทำโปรเจค</a:t>
            </a:r>
            <a:endParaRPr/>
          </a:p>
        </p:txBody>
      </p:sp>
      <p:sp>
        <p:nvSpPr>
          <p:cNvPr id="202" name="Google Shape;202;p24"/>
          <p:cNvSpPr txBox="1">
            <a:spLocks noGrp="1"/>
          </p:cNvSpPr>
          <p:nvPr>
            <p:ph type="body" idx="1"/>
          </p:nvPr>
        </p:nvSpPr>
        <p:spPr>
          <a:xfrm>
            <a:off x="759600" y="940600"/>
            <a:ext cx="7624800" cy="396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1.เรียนรู้การใช้ Django ในการเขียน Web Application</a:t>
            </a:r>
            <a:endParaRPr/>
          </a:p>
          <a:p>
            <a:pPr marL="0" lvl="0" indent="0" algn="l" rtl="0">
              <a:spcBef>
                <a:spcPts val="1600"/>
              </a:spcBef>
              <a:spcAft>
                <a:spcPts val="1600"/>
              </a:spcAft>
              <a:buNone/>
            </a:pPr>
            <a:endParaRPr/>
          </a:p>
        </p:txBody>
      </p:sp>
      <p:pic>
        <p:nvPicPr>
          <p:cNvPr id="203" name="Google Shape;203;p24"/>
          <p:cNvPicPr preferRelativeResize="0"/>
          <p:nvPr/>
        </p:nvPicPr>
        <p:blipFill>
          <a:blip r:embed="rId3">
            <a:alphaModFix/>
          </a:blip>
          <a:stretch>
            <a:fillRect/>
          </a:stretch>
        </p:blipFill>
        <p:spPr>
          <a:xfrm>
            <a:off x="1627901" y="1477950"/>
            <a:ext cx="6137302" cy="28924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25"/>
          <p:cNvSpPr txBox="1">
            <a:spLocks noGrp="1"/>
          </p:cNvSpPr>
          <p:nvPr>
            <p:ph type="title"/>
          </p:nvPr>
        </p:nvSpPr>
        <p:spPr>
          <a:xfrm>
            <a:off x="819150" y="27767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สิ่งที่ได้จากการทำโปรเจค</a:t>
            </a:r>
            <a:endParaRPr/>
          </a:p>
        </p:txBody>
      </p:sp>
      <p:sp>
        <p:nvSpPr>
          <p:cNvPr id="209" name="Google Shape;209;p25"/>
          <p:cNvSpPr txBox="1">
            <a:spLocks noGrp="1"/>
          </p:cNvSpPr>
          <p:nvPr>
            <p:ph type="body" idx="1"/>
          </p:nvPr>
        </p:nvSpPr>
        <p:spPr>
          <a:xfrm>
            <a:off x="759600" y="940600"/>
            <a:ext cx="7624800" cy="396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2.เรียนการใช้ Virtual environment (Python) ในโปรเจค</a:t>
            </a:r>
            <a:endParaRPr/>
          </a:p>
          <a:p>
            <a:pPr marL="0" lvl="0" indent="0" algn="l" rtl="0">
              <a:spcBef>
                <a:spcPts val="1600"/>
              </a:spcBef>
              <a:spcAft>
                <a:spcPts val="1600"/>
              </a:spcAft>
              <a:buNone/>
            </a:pPr>
            <a:endParaRPr/>
          </a:p>
        </p:txBody>
      </p:sp>
      <p:pic>
        <p:nvPicPr>
          <p:cNvPr id="210" name="Google Shape;210;p25"/>
          <p:cNvPicPr preferRelativeResize="0"/>
          <p:nvPr/>
        </p:nvPicPr>
        <p:blipFill>
          <a:blip r:embed="rId3">
            <a:alphaModFix/>
          </a:blip>
          <a:stretch>
            <a:fillRect/>
          </a:stretch>
        </p:blipFill>
        <p:spPr>
          <a:xfrm>
            <a:off x="2153850" y="1474975"/>
            <a:ext cx="5136351" cy="28984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26"/>
          <p:cNvSpPr txBox="1">
            <a:spLocks noGrp="1"/>
          </p:cNvSpPr>
          <p:nvPr>
            <p:ph type="title"/>
          </p:nvPr>
        </p:nvSpPr>
        <p:spPr>
          <a:xfrm>
            <a:off x="819150" y="27767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สิ่งที่ได้จากการทำโปรเจค</a:t>
            </a:r>
            <a:endParaRPr/>
          </a:p>
        </p:txBody>
      </p:sp>
      <p:sp>
        <p:nvSpPr>
          <p:cNvPr id="216" name="Google Shape;216;p26"/>
          <p:cNvSpPr txBox="1">
            <a:spLocks noGrp="1"/>
          </p:cNvSpPr>
          <p:nvPr>
            <p:ph type="body" idx="1"/>
          </p:nvPr>
        </p:nvSpPr>
        <p:spPr>
          <a:xfrm>
            <a:off x="759600" y="940600"/>
            <a:ext cx="7624800" cy="396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3.เรียนรู้การเปลี่ยน DBต่างๆ เช่น  SQLite , MySQL และ PostgreSQL</a:t>
            </a:r>
            <a:endParaRPr/>
          </a:p>
          <a:p>
            <a:pPr marL="0" lvl="0" indent="0" algn="l" rtl="0">
              <a:spcBef>
                <a:spcPts val="1600"/>
              </a:spcBef>
              <a:spcAft>
                <a:spcPts val="1600"/>
              </a:spcAft>
              <a:buNone/>
            </a:pPr>
            <a:endParaRPr/>
          </a:p>
        </p:txBody>
      </p:sp>
      <p:pic>
        <p:nvPicPr>
          <p:cNvPr id="217" name="Google Shape;217;p26"/>
          <p:cNvPicPr preferRelativeResize="0"/>
          <p:nvPr/>
        </p:nvPicPr>
        <p:blipFill>
          <a:blip r:embed="rId3">
            <a:alphaModFix/>
          </a:blip>
          <a:stretch>
            <a:fillRect/>
          </a:stretch>
        </p:blipFill>
        <p:spPr>
          <a:xfrm>
            <a:off x="1788325" y="1489475"/>
            <a:ext cx="5257850" cy="29575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27"/>
          <p:cNvSpPr txBox="1">
            <a:spLocks noGrp="1"/>
          </p:cNvSpPr>
          <p:nvPr>
            <p:ph type="title"/>
          </p:nvPr>
        </p:nvSpPr>
        <p:spPr>
          <a:xfrm>
            <a:off x="819150" y="27767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สิ่งที่ได้จากการทำโปรเจค</a:t>
            </a:r>
            <a:endParaRPr/>
          </a:p>
        </p:txBody>
      </p:sp>
      <p:sp>
        <p:nvSpPr>
          <p:cNvPr id="223" name="Google Shape;223;p27"/>
          <p:cNvSpPr txBox="1">
            <a:spLocks noGrp="1"/>
          </p:cNvSpPr>
          <p:nvPr>
            <p:ph type="body" idx="1"/>
          </p:nvPr>
        </p:nvSpPr>
        <p:spPr>
          <a:xfrm>
            <a:off x="759600" y="940600"/>
            <a:ext cx="7624800" cy="396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4.เรียนรู้การ ตั้งค่า Security ของ Django ก่อนนำไป Deploy ลง Webserver</a:t>
            </a:r>
            <a:endParaRPr/>
          </a:p>
          <a:p>
            <a:pPr marL="0" lvl="0" indent="0" algn="l" rtl="0">
              <a:spcBef>
                <a:spcPts val="1600"/>
              </a:spcBef>
              <a:spcAft>
                <a:spcPts val="1600"/>
              </a:spcAft>
              <a:buNone/>
            </a:pPr>
            <a:endParaRPr/>
          </a:p>
        </p:txBody>
      </p:sp>
      <p:pic>
        <p:nvPicPr>
          <p:cNvPr id="224" name="Google Shape;224;p27"/>
          <p:cNvPicPr preferRelativeResize="0"/>
          <p:nvPr/>
        </p:nvPicPr>
        <p:blipFill>
          <a:blip r:embed="rId3">
            <a:alphaModFix/>
          </a:blip>
          <a:stretch>
            <a:fillRect/>
          </a:stretch>
        </p:blipFill>
        <p:spPr>
          <a:xfrm>
            <a:off x="2003825" y="1470363"/>
            <a:ext cx="4967276" cy="29076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28"/>
          <p:cNvSpPr txBox="1">
            <a:spLocks noGrp="1"/>
          </p:cNvSpPr>
          <p:nvPr>
            <p:ph type="title"/>
          </p:nvPr>
        </p:nvSpPr>
        <p:spPr>
          <a:xfrm>
            <a:off x="819150" y="27767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สิ่งที่ได้จากการทำโปรเจค</a:t>
            </a:r>
            <a:endParaRPr/>
          </a:p>
        </p:txBody>
      </p:sp>
      <p:sp>
        <p:nvSpPr>
          <p:cNvPr id="230" name="Google Shape;230;p28"/>
          <p:cNvSpPr txBox="1">
            <a:spLocks noGrp="1"/>
          </p:cNvSpPr>
          <p:nvPr>
            <p:ph type="body" idx="1"/>
          </p:nvPr>
        </p:nvSpPr>
        <p:spPr>
          <a:xfrm>
            <a:off x="759600" y="940600"/>
            <a:ext cx="7624800" cy="396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5.เรียนรู้การ Config Variables (ใน Heroku) ใช้ในการเก็บ Secret key , API key เป็นต้น</a:t>
            </a:r>
            <a:endParaRPr/>
          </a:p>
          <a:p>
            <a:pPr marL="0" lvl="0" indent="0" algn="l" rtl="0">
              <a:spcBef>
                <a:spcPts val="1600"/>
              </a:spcBef>
              <a:spcAft>
                <a:spcPts val="1600"/>
              </a:spcAft>
              <a:buNone/>
            </a:pPr>
            <a:endParaRPr/>
          </a:p>
        </p:txBody>
      </p:sp>
      <p:pic>
        <p:nvPicPr>
          <p:cNvPr id="231" name="Google Shape;231;p28"/>
          <p:cNvPicPr preferRelativeResize="0"/>
          <p:nvPr/>
        </p:nvPicPr>
        <p:blipFill>
          <a:blip r:embed="rId3">
            <a:alphaModFix/>
          </a:blip>
          <a:stretch>
            <a:fillRect/>
          </a:stretch>
        </p:blipFill>
        <p:spPr>
          <a:xfrm>
            <a:off x="349513" y="1535300"/>
            <a:ext cx="8444974" cy="17797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29"/>
          <p:cNvSpPr txBox="1">
            <a:spLocks noGrp="1"/>
          </p:cNvSpPr>
          <p:nvPr>
            <p:ph type="title"/>
          </p:nvPr>
        </p:nvSpPr>
        <p:spPr>
          <a:xfrm>
            <a:off x="819150" y="27767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สิ่งที่ได้จากการทำโปรเจค</a:t>
            </a:r>
            <a:endParaRPr/>
          </a:p>
        </p:txBody>
      </p:sp>
      <p:sp>
        <p:nvSpPr>
          <p:cNvPr id="237" name="Google Shape;237;p29"/>
          <p:cNvSpPr txBox="1">
            <a:spLocks noGrp="1"/>
          </p:cNvSpPr>
          <p:nvPr>
            <p:ph type="body" idx="1"/>
          </p:nvPr>
        </p:nvSpPr>
        <p:spPr>
          <a:xfrm>
            <a:off x="759600" y="940600"/>
            <a:ext cx="7624800" cy="396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6.เรียนรู้ การใช้ Git (ทั้งในการ Upload Project เพื่อ Backup และ การ Deploy ลง Webserver)</a:t>
            </a:r>
            <a:endParaRPr/>
          </a:p>
          <a:p>
            <a:pPr marL="0" lvl="0" indent="0" algn="l" rtl="0">
              <a:spcBef>
                <a:spcPts val="1600"/>
              </a:spcBef>
              <a:spcAft>
                <a:spcPts val="1600"/>
              </a:spcAft>
              <a:buNone/>
            </a:pPr>
            <a:endParaRPr/>
          </a:p>
        </p:txBody>
      </p:sp>
      <p:pic>
        <p:nvPicPr>
          <p:cNvPr id="238" name="Google Shape;238;p29"/>
          <p:cNvPicPr preferRelativeResize="0"/>
          <p:nvPr/>
        </p:nvPicPr>
        <p:blipFill>
          <a:blip r:embed="rId3">
            <a:alphaModFix/>
          </a:blip>
          <a:stretch>
            <a:fillRect/>
          </a:stretch>
        </p:blipFill>
        <p:spPr>
          <a:xfrm>
            <a:off x="1703138" y="1492025"/>
            <a:ext cx="5737725" cy="26776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0"/>
          <p:cNvSpPr txBox="1">
            <a:spLocks noGrp="1"/>
          </p:cNvSpPr>
          <p:nvPr>
            <p:ph type="title"/>
          </p:nvPr>
        </p:nvSpPr>
        <p:spPr>
          <a:xfrm>
            <a:off x="819150" y="27767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สิ่งที่ได้จากการทำโปรเจค</a:t>
            </a:r>
            <a:endParaRPr/>
          </a:p>
        </p:txBody>
      </p:sp>
      <p:sp>
        <p:nvSpPr>
          <p:cNvPr id="244" name="Google Shape;244;p30"/>
          <p:cNvSpPr txBox="1">
            <a:spLocks noGrp="1"/>
          </p:cNvSpPr>
          <p:nvPr>
            <p:ph type="body" idx="1"/>
          </p:nvPr>
        </p:nvSpPr>
        <p:spPr>
          <a:xfrm>
            <a:off x="759600" y="940600"/>
            <a:ext cx="7624800" cy="396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7.เรียนรู้การใช้  api เช่น api ไว้ส่งเมล์ ชื่อว่า sendgrid , api google login , api facebook login และ api cloudinary ไว้เก็บรูปภาพบน cloud</a:t>
            </a:r>
            <a:endParaRPr/>
          </a:p>
          <a:p>
            <a:pPr marL="0" lvl="0" indent="0" algn="l" rtl="0">
              <a:spcBef>
                <a:spcPts val="1600"/>
              </a:spcBef>
              <a:spcAft>
                <a:spcPts val="1600"/>
              </a:spcAft>
              <a:buNone/>
            </a:pPr>
            <a:endParaRPr/>
          </a:p>
        </p:txBody>
      </p:sp>
      <p:pic>
        <p:nvPicPr>
          <p:cNvPr id="245" name="Google Shape;245;p30"/>
          <p:cNvPicPr preferRelativeResize="0"/>
          <p:nvPr/>
        </p:nvPicPr>
        <p:blipFill>
          <a:blip r:embed="rId3">
            <a:alphaModFix/>
          </a:blip>
          <a:stretch>
            <a:fillRect/>
          </a:stretch>
        </p:blipFill>
        <p:spPr>
          <a:xfrm>
            <a:off x="1722825" y="1661500"/>
            <a:ext cx="5516200" cy="27581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1"/>
          <p:cNvSpPr txBox="1">
            <a:spLocks noGrp="1"/>
          </p:cNvSpPr>
          <p:nvPr>
            <p:ph type="title"/>
          </p:nvPr>
        </p:nvSpPr>
        <p:spPr>
          <a:xfrm>
            <a:off x="819150" y="27767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สิ่งที่ได้จากการทำโปรเจค</a:t>
            </a:r>
            <a:endParaRPr/>
          </a:p>
        </p:txBody>
      </p:sp>
      <p:sp>
        <p:nvSpPr>
          <p:cNvPr id="251" name="Google Shape;251;p31"/>
          <p:cNvSpPr txBox="1">
            <a:spLocks noGrp="1"/>
          </p:cNvSpPr>
          <p:nvPr>
            <p:ph type="body" idx="1"/>
          </p:nvPr>
        </p:nvSpPr>
        <p:spPr>
          <a:xfrm>
            <a:off x="759600" y="940600"/>
            <a:ext cx="7624800" cy="396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8.เรียนรู้การ deploy เว็บ ลง WebServer ของ Heroku</a:t>
            </a:r>
            <a:endParaRPr/>
          </a:p>
          <a:p>
            <a:pPr marL="0" lvl="0" indent="0" algn="l" rtl="0">
              <a:spcBef>
                <a:spcPts val="1600"/>
              </a:spcBef>
              <a:spcAft>
                <a:spcPts val="1600"/>
              </a:spcAft>
              <a:buNone/>
            </a:pPr>
            <a:endParaRPr/>
          </a:p>
        </p:txBody>
      </p:sp>
      <p:pic>
        <p:nvPicPr>
          <p:cNvPr id="252" name="Google Shape;252;p31"/>
          <p:cNvPicPr preferRelativeResize="0"/>
          <p:nvPr/>
        </p:nvPicPr>
        <p:blipFill>
          <a:blip r:embed="rId3">
            <a:alphaModFix/>
          </a:blip>
          <a:stretch>
            <a:fillRect/>
          </a:stretch>
        </p:blipFill>
        <p:spPr>
          <a:xfrm>
            <a:off x="1897674" y="1528462"/>
            <a:ext cx="5348648" cy="27914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4"/>
          <p:cNvSpPr txBox="1">
            <a:spLocks noGrp="1"/>
          </p:cNvSpPr>
          <p:nvPr>
            <p:ph type="title"/>
          </p:nvPr>
        </p:nvSpPr>
        <p:spPr>
          <a:xfrm>
            <a:off x="458650" y="2920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การแก้ปัญหาจากครั้งที่แล้ว</a:t>
            </a:r>
            <a:endParaRPr/>
          </a:p>
        </p:txBody>
      </p:sp>
      <p:sp>
        <p:nvSpPr>
          <p:cNvPr id="135" name="Google Shape;135;p14"/>
          <p:cNvSpPr txBox="1">
            <a:spLocks noGrp="1"/>
          </p:cNvSpPr>
          <p:nvPr>
            <p:ph type="body" idx="1"/>
          </p:nvPr>
        </p:nvSpPr>
        <p:spPr>
          <a:xfrm>
            <a:off x="626050" y="1096200"/>
            <a:ext cx="4382400" cy="17496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th"/>
              <a:t>เอาฟังก์ชั่นคนเสี่ยงจะหายออกไปจากหน้าแรก แล้วแสดงคนหายที่ถูกพบแทน</a:t>
            </a:r>
            <a:endParaRPr/>
          </a:p>
          <a:p>
            <a:pPr marL="457200" lvl="0" indent="-311150" algn="l" rtl="0">
              <a:spcBef>
                <a:spcPts val="0"/>
              </a:spcBef>
              <a:spcAft>
                <a:spcPts val="0"/>
              </a:spcAft>
              <a:buSzPts val="1300"/>
              <a:buChar char="●"/>
            </a:pPr>
            <a:r>
              <a:rPr lang="th"/>
              <a:t>ปรับปรุงหน้าหน้าเว็บให้ดียิ่งขึ้น</a:t>
            </a:r>
            <a:endParaRPr/>
          </a:p>
          <a:p>
            <a:pPr marL="0" lvl="0" indent="0" algn="l" rtl="0">
              <a:spcBef>
                <a:spcPts val="1600"/>
              </a:spcBef>
              <a:spcAft>
                <a:spcPts val="1600"/>
              </a:spcAft>
              <a:buNone/>
            </a:pPr>
            <a:endParaRPr/>
          </a:p>
        </p:txBody>
      </p:sp>
      <p:pic>
        <p:nvPicPr>
          <p:cNvPr id="136" name="Google Shape;136;p14"/>
          <p:cNvPicPr preferRelativeResize="0"/>
          <p:nvPr/>
        </p:nvPicPr>
        <p:blipFill>
          <a:blip r:embed="rId3">
            <a:alphaModFix/>
          </a:blip>
          <a:stretch>
            <a:fillRect/>
          </a:stretch>
        </p:blipFill>
        <p:spPr>
          <a:xfrm>
            <a:off x="5597525" y="1012625"/>
            <a:ext cx="3144701" cy="3881224"/>
          </a:xfrm>
          <a:prstGeom prst="rect">
            <a:avLst/>
          </a:prstGeom>
          <a:noFill/>
          <a:ln>
            <a:noFill/>
          </a:ln>
        </p:spPr>
      </p:pic>
      <p:sp>
        <p:nvSpPr>
          <p:cNvPr id="137" name="Google Shape;137;p14"/>
          <p:cNvSpPr txBox="1">
            <a:spLocks noGrp="1"/>
          </p:cNvSpPr>
          <p:nvPr>
            <p:ph type="title"/>
          </p:nvPr>
        </p:nvSpPr>
        <p:spPr>
          <a:xfrm>
            <a:off x="6308875" y="458000"/>
            <a:ext cx="3977400" cy="31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before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2"/>
          <p:cNvSpPr txBox="1">
            <a:spLocks noGrp="1"/>
          </p:cNvSpPr>
          <p:nvPr>
            <p:ph type="title"/>
          </p:nvPr>
        </p:nvSpPr>
        <p:spPr>
          <a:xfrm>
            <a:off x="819150" y="27767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สิ่งที่ได้จากการทำโปรเจค</a:t>
            </a:r>
            <a:endParaRPr/>
          </a:p>
        </p:txBody>
      </p:sp>
      <p:sp>
        <p:nvSpPr>
          <p:cNvPr id="258" name="Google Shape;258;p32"/>
          <p:cNvSpPr txBox="1">
            <a:spLocks noGrp="1"/>
          </p:cNvSpPr>
          <p:nvPr>
            <p:ph type="body" idx="1"/>
          </p:nvPr>
        </p:nvSpPr>
        <p:spPr>
          <a:xfrm>
            <a:off x="759600" y="940600"/>
            <a:ext cx="7624800" cy="396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9.เรียนรู้การเขียนระบบและการจัดการกับข้อมูลมากขึ้น</a:t>
            </a:r>
            <a:endParaRPr/>
          </a:p>
          <a:p>
            <a:pPr marL="0" lvl="0" indent="0" algn="l" rtl="0">
              <a:spcBef>
                <a:spcPts val="1600"/>
              </a:spcBef>
              <a:spcAft>
                <a:spcPts val="1600"/>
              </a:spcAft>
              <a:buNone/>
            </a:pPr>
            <a:endParaRPr/>
          </a:p>
        </p:txBody>
      </p:sp>
      <p:pic>
        <p:nvPicPr>
          <p:cNvPr id="259" name="Google Shape;259;p32"/>
          <p:cNvPicPr preferRelativeResize="0"/>
          <p:nvPr/>
        </p:nvPicPr>
        <p:blipFill>
          <a:blip r:embed="rId3">
            <a:alphaModFix/>
          </a:blip>
          <a:stretch>
            <a:fillRect/>
          </a:stretch>
        </p:blipFill>
        <p:spPr>
          <a:xfrm>
            <a:off x="1585925" y="1492675"/>
            <a:ext cx="5876276" cy="22852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3"/>
          <p:cNvSpPr txBox="1">
            <a:spLocks noGrp="1"/>
          </p:cNvSpPr>
          <p:nvPr>
            <p:ph type="title"/>
          </p:nvPr>
        </p:nvSpPr>
        <p:spPr>
          <a:xfrm>
            <a:off x="3053325" y="1617100"/>
            <a:ext cx="2465100" cy="68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จบการนำเสนอ</a:t>
            </a:r>
            <a:endParaRPr/>
          </a:p>
        </p:txBody>
      </p:sp>
      <p:sp>
        <p:nvSpPr>
          <p:cNvPr id="265" name="Google Shape;265;p33"/>
          <p:cNvSpPr txBox="1">
            <a:spLocks noGrp="1"/>
          </p:cNvSpPr>
          <p:nvPr>
            <p:ph type="body" idx="1"/>
          </p:nvPr>
        </p:nvSpPr>
        <p:spPr>
          <a:xfrm>
            <a:off x="3765950" y="2515775"/>
            <a:ext cx="1302600" cy="484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th"/>
              <a:t>ขอบคุณครับ</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15"/>
          <p:cNvSpPr txBox="1">
            <a:spLocks noGrp="1"/>
          </p:cNvSpPr>
          <p:nvPr>
            <p:ph type="title"/>
          </p:nvPr>
        </p:nvSpPr>
        <p:spPr>
          <a:xfrm>
            <a:off x="244700" y="4772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feedback จาก User</a:t>
            </a:r>
            <a:endParaRPr/>
          </a:p>
        </p:txBody>
      </p:sp>
      <p:sp>
        <p:nvSpPr>
          <p:cNvPr id="143" name="Google Shape;143;p15"/>
          <p:cNvSpPr txBox="1">
            <a:spLocks noGrp="1"/>
          </p:cNvSpPr>
          <p:nvPr>
            <p:ph type="body" idx="1"/>
          </p:nvPr>
        </p:nvSpPr>
        <p:spPr>
          <a:xfrm>
            <a:off x="276875" y="908025"/>
            <a:ext cx="3180300" cy="3559800"/>
          </a:xfrm>
          <a:prstGeom prst="rect">
            <a:avLst/>
          </a:prstGeom>
        </p:spPr>
        <p:txBody>
          <a:bodyPr spcFirstLastPara="1" wrap="square" lIns="91425" tIns="91425" rIns="91425" bIns="91425" anchor="t" anchorCtr="0">
            <a:noAutofit/>
          </a:bodyPr>
          <a:lstStyle/>
          <a:p>
            <a:pPr marL="0" marR="101600" lvl="0" indent="0" algn="l" rtl="0">
              <a:lnSpc>
                <a:spcPct val="142857"/>
              </a:lnSpc>
              <a:spcBef>
                <a:spcPts val="300"/>
              </a:spcBef>
              <a:spcAft>
                <a:spcPts val="0"/>
              </a:spcAft>
              <a:buClr>
                <a:schemeClr val="dk1"/>
              </a:buClr>
              <a:buSzPts val="1100"/>
              <a:buFont typeface="Arial"/>
              <a:buNone/>
            </a:pPr>
            <a:endParaRPr sz="1050">
              <a:solidFill>
                <a:srgbClr val="202124"/>
              </a:solidFill>
            </a:endParaRPr>
          </a:p>
          <a:p>
            <a:pPr marL="457200" marR="101600" lvl="0" indent="-295275" algn="l" rtl="0">
              <a:lnSpc>
                <a:spcPct val="142857"/>
              </a:lnSpc>
              <a:spcBef>
                <a:spcPts val="300"/>
              </a:spcBef>
              <a:spcAft>
                <a:spcPts val="0"/>
              </a:spcAft>
              <a:buClr>
                <a:srgbClr val="202124"/>
              </a:buClr>
              <a:buSzPts val="1050"/>
              <a:buChar char="●"/>
            </a:pPr>
            <a:r>
              <a:rPr lang="th" sz="1050">
                <a:solidFill>
                  <a:srgbClr val="202124"/>
                </a:solidFill>
              </a:rPr>
              <a:t>รู้สึกว่าเว็บไซต์ใช้งานได้จริง</a:t>
            </a:r>
            <a:endParaRPr sz="1050">
              <a:solidFill>
                <a:srgbClr val="202124"/>
              </a:solidFill>
            </a:endParaRPr>
          </a:p>
          <a:p>
            <a:pPr marL="457200" marR="101600" lvl="0" indent="-295275" algn="l" rtl="0">
              <a:lnSpc>
                <a:spcPct val="142857"/>
              </a:lnSpc>
              <a:spcBef>
                <a:spcPts val="0"/>
              </a:spcBef>
              <a:spcAft>
                <a:spcPts val="0"/>
              </a:spcAft>
              <a:buClr>
                <a:srgbClr val="202124"/>
              </a:buClr>
              <a:buSzPts val="1050"/>
              <a:buChar char="●"/>
            </a:pPr>
            <a:r>
              <a:rPr lang="th" sz="1050">
                <a:solidFill>
                  <a:srgbClr val="202124"/>
                </a:solidFill>
              </a:rPr>
              <a:t>สามารถทำได้จริง เป็นช่องทางหนึ่งในการประกาศค้นหาได้</a:t>
            </a:r>
            <a:endParaRPr sz="1050">
              <a:solidFill>
                <a:srgbClr val="202124"/>
              </a:solidFill>
            </a:endParaRPr>
          </a:p>
          <a:p>
            <a:pPr marL="457200" marR="101600" lvl="0" indent="-295275" algn="l" rtl="0">
              <a:lnSpc>
                <a:spcPct val="142857"/>
              </a:lnSpc>
              <a:spcBef>
                <a:spcPts val="0"/>
              </a:spcBef>
              <a:spcAft>
                <a:spcPts val="0"/>
              </a:spcAft>
              <a:buClr>
                <a:srgbClr val="202124"/>
              </a:buClr>
              <a:buSzPts val="1050"/>
              <a:buChar char="●"/>
            </a:pPr>
            <a:r>
              <a:rPr lang="th" sz="1050">
                <a:solidFill>
                  <a:srgbClr val="202124"/>
                </a:solidFill>
              </a:rPr>
              <a:t>ใช้งานได้จริง สามารถค้นหาได้ง่าย</a:t>
            </a:r>
            <a:endParaRPr sz="1050">
              <a:solidFill>
                <a:srgbClr val="202124"/>
              </a:solidFill>
            </a:endParaRPr>
          </a:p>
          <a:p>
            <a:pPr marL="457200" marR="101600" lvl="0" indent="-295275" algn="l" rtl="0">
              <a:lnSpc>
                <a:spcPct val="142857"/>
              </a:lnSpc>
              <a:spcBef>
                <a:spcPts val="0"/>
              </a:spcBef>
              <a:spcAft>
                <a:spcPts val="0"/>
              </a:spcAft>
              <a:buClr>
                <a:srgbClr val="202124"/>
              </a:buClr>
              <a:buSzPts val="1050"/>
              <a:buChar char="●"/>
            </a:pPr>
            <a:r>
              <a:rPr lang="th" sz="1050">
                <a:solidFill>
                  <a:srgbClr val="202124"/>
                </a:solidFill>
              </a:rPr>
              <a:t>เป็นอีกทางเลือกช่วยตามหาคนหาย ทำได้ทันทีไม่ต้องรอเจ้าหน้าที่</a:t>
            </a:r>
            <a:endParaRPr sz="1050">
              <a:solidFill>
                <a:srgbClr val="202124"/>
              </a:solidFill>
            </a:endParaRPr>
          </a:p>
          <a:p>
            <a:pPr marL="0" lvl="0" indent="0" algn="l" rtl="0">
              <a:spcBef>
                <a:spcPts val="0"/>
              </a:spcBef>
              <a:spcAft>
                <a:spcPts val="1600"/>
              </a:spcAft>
              <a:buNone/>
            </a:pPr>
            <a:endParaRPr/>
          </a:p>
        </p:txBody>
      </p:sp>
      <p:pic>
        <p:nvPicPr>
          <p:cNvPr id="144" name="Google Shape;144;p15"/>
          <p:cNvPicPr preferRelativeResize="0"/>
          <p:nvPr/>
        </p:nvPicPr>
        <p:blipFill>
          <a:blip r:embed="rId3">
            <a:alphaModFix/>
          </a:blip>
          <a:stretch>
            <a:fillRect/>
          </a:stretch>
        </p:blipFill>
        <p:spPr>
          <a:xfrm>
            <a:off x="3759650" y="240438"/>
            <a:ext cx="5182125" cy="45467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highlight>
                  <a:srgbClr val="FFFFFF"/>
                </a:highlight>
              </a:rPr>
              <a:t>สิ่งที่อยากให้ระบบแก้ไขหรือเพิ่มเติมในอนาคตจากuser</a:t>
            </a:r>
            <a:endParaRPr sz="4800"/>
          </a:p>
        </p:txBody>
      </p:sp>
      <p:sp>
        <p:nvSpPr>
          <p:cNvPr id="150" name="Google Shape;150;p16"/>
          <p:cNvSpPr txBox="1">
            <a:spLocks noGrp="1"/>
          </p:cNvSpPr>
          <p:nvPr>
            <p:ph type="body" idx="1"/>
          </p:nvPr>
        </p:nvSpPr>
        <p:spPr>
          <a:xfrm>
            <a:off x="819150" y="2070800"/>
            <a:ext cx="7505700" cy="2448000"/>
          </a:xfrm>
          <a:prstGeom prst="rect">
            <a:avLst/>
          </a:prstGeom>
        </p:spPr>
        <p:txBody>
          <a:bodyPr spcFirstLastPara="1" wrap="square" lIns="91425" tIns="91425" rIns="91425" bIns="91425" anchor="t" anchorCtr="0">
            <a:noAutofit/>
          </a:bodyPr>
          <a:lstStyle/>
          <a:p>
            <a:pPr marL="457200" marR="101600" lvl="0" indent="-295275" algn="l" rtl="0">
              <a:lnSpc>
                <a:spcPct val="142857"/>
              </a:lnSpc>
              <a:spcBef>
                <a:spcPts val="300"/>
              </a:spcBef>
              <a:spcAft>
                <a:spcPts val="0"/>
              </a:spcAft>
              <a:buClr>
                <a:srgbClr val="202124"/>
              </a:buClr>
              <a:buSzPts val="1050"/>
              <a:buChar char="●"/>
            </a:pPr>
            <a:r>
              <a:rPr lang="th" sz="1050">
                <a:solidFill>
                  <a:srgbClr val="202124"/>
                </a:solidFill>
              </a:rPr>
              <a:t>ให้มีระบบค้นหาที่หลากหลายขึ้นเช่น หัวข้อเด็กชาย(7-15) นาย,นาง(16ขึ้นไป)</a:t>
            </a:r>
            <a:endParaRPr sz="1050">
              <a:solidFill>
                <a:srgbClr val="202124"/>
              </a:solidFill>
            </a:endParaRPr>
          </a:p>
          <a:p>
            <a:pPr marL="457200" marR="101600" lvl="0" indent="-295275" algn="l" rtl="0">
              <a:lnSpc>
                <a:spcPct val="142857"/>
              </a:lnSpc>
              <a:spcBef>
                <a:spcPts val="0"/>
              </a:spcBef>
              <a:spcAft>
                <a:spcPts val="0"/>
              </a:spcAft>
              <a:buClr>
                <a:srgbClr val="202124"/>
              </a:buClr>
              <a:buSzPts val="1050"/>
              <a:buChar char="●"/>
            </a:pPr>
            <a:r>
              <a:rPr lang="th" sz="1050">
                <a:solidFill>
                  <a:srgbClr val="202124"/>
                </a:solidFill>
              </a:rPr>
              <a:t>อยากให้แก้ไขตรงการอัปโหลดรูปภาพ และให้เพิ่มข้อมูลการติดต่อหน่วยงานที่เกี่ยวข้อง ในหน่วยงานที่เล็กลง อาจจะเป็นหน่วยงานประจำจังหวัดของแต่ละพื้นที่</a:t>
            </a:r>
            <a:endParaRPr sz="1050">
              <a:solidFill>
                <a:srgbClr val="202124"/>
              </a:solidFill>
            </a:endParaRPr>
          </a:p>
          <a:p>
            <a:pPr marL="101600" marR="101600" lvl="0" indent="0" algn="l" rtl="0">
              <a:lnSpc>
                <a:spcPct val="142857"/>
              </a:lnSpc>
              <a:spcBef>
                <a:spcPts val="300"/>
              </a:spcBef>
              <a:spcAft>
                <a:spcPts val="0"/>
              </a:spcAft>
              <a:buClr>
                <a:schemeClr val="dk1"/>
              </a:buClr>
              <a:buSzPts val="1100"/>
              <a:buFont typeface="Arial"/>
              <a:buNone/>
            </a:pPr>
            <a:endParaRPr sz="1050">
              <a:solidFill>
                <a:srgbClr val="202124"/>
              </a:solidFill>
            </a:endParaRPr>
          </a:p>
          <a:p>
            <a:pPr marL="0" lvl="0" indent="0" algn="l" rtl="0">
              <a:spcBef>
                <a:spcPts val="0"/>
              </a:spcBef>
              <a:spcAft>
                <a:spcPts val="1600"/>
              </a:spcAft>
              <a:buNone/>
            </a:pPr>
            <a:endParaRPr/>
          </a:p>
        </p:txBody>
      </p:sp>
      <p:pic>
        <p:nvPicPr>
          <p:cNvPr id="151" name="Google Shape;151;p16"/>
          <p:cNvPicPr preferRelativeResize="0"/>
          <p:nvPr/>
        </p:nvPicPr>
        <p:blipFill>
          <a:blip r:embed="rId3">
            <a:alphaModFix/>
          </a:blip>
          <a:stretch>
            <a:fillRect/>
          </a:stretch>
        </p:blipFill>
        <p:spPr>
          <a:xfrm>
            <a:off x="3825575" y="2758025"/>
            <a:ext cx="4408101" cy="20384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17"/>
          <p:cNvSpPr txBox="1">
            <a:spLocks noGrp="1"/>
          </p:cNvSpPr>
          <p:nvPr>
            <p:ph type="title"/>
          </p:nvPr>
        </p:nvSpPr>
        <p:spPr>
          <a:xfrm>
            <a:off x="604825" y="49242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ฟังก์ชั้นที่เพิ่มมาในระบบ และ สิ่งที่ปรับ/แก้ไป</a:t>
            </a:r>
            <a:endParaRPr/>
          </a:p>
        </p:txBody>
      </p:sp>
      <p:sp>
        <p:nvSpPr>
          <p:cNvPr id="157" name="Google Shape;157;p17"/>
          <p:cNvSpPr txBox="1">
            <a:spLocks noGrp="1"/>
          </p:cNvSpPr>
          <p:nvPr>
            <p:ph type="body" idx="1"/>
          </p:nvPr>
        </p:nvSpPr>
        <p:spPr>
          <a:xfrm>
            <a:off x="759675" y="1254150"/>
            <a:ext cx="7453200" cy="344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sz="1600"/>
              <a:t>-เพิ่ม Google login</a:t>
            </a:r>
            <a:endParaRPr sz="1600"/>
          </a:p>
          <a:p>
            <a:pPr marL="0" lvl="0" indent="0" algn="l" rtl="0">
              <a:spcBef>
                <a:spcPts val="1600"/>
              </a:spcBef>
              <a:spcAft>
                <a:spcPts val="0"/>
              </a:spcAft>
              <a:buNone/>
            </a:pPr>
            <a:r>
              <a:rPr lang="th" sz="1600"/>
              <a:t>-ใช้บริการ Cloudinary เพื่อเก็บรูปภาพบน Cloud และดึงมาใช้บน Heroku (Webserver)</a:t>
            </a:r>
            <a:endParaRPr sz="1600"/>
          </a:p>
          <a:p>
            <a:pPr marL="0" lvl="0" indent="0" algn="l" rtl="0">
              <a:spcBef>
                <a:spcPts val="1600"/>
              </a:spcBef>
              <a:spcAft>
                <a:spcPts val="0"/>
              </a:spcAft>
              <a:buNone/>
            </a:pPr>
            <a:r>
              <a:rPr lang="th" sz="1600"/>
              <a:t>-แก้ bug บางจุดที่โค้ดไม่ทำงาน</a:t>
            </a:r>
            <a:endParaRPr sz="1600"/>
          </a:p>
          <a:p>
            <a:pPr marL="0" lvl="0" indent="0" algn="l" rtl="0">
              <a:spcBef>
                <a:spcPts val="1600"/>
              </a:spcBef>
              <a:spcAft>
                <a:spcPts val="0"/>
              </a:spcAft>
              <a:buNone/>
            </a:pPr>
            <a:r>
              <a:rPr lang="th" sz="1600"/>
              <a:t>-แก้ปัญหาเพิ่มข้อมูล คนเสี่ยงหาย ให้ใช้งานได้</a:t>
            </a:r>
            <a:endParaRPr sz="1600"/>
          </a:p>
          <a:p>
            <a:pPr marL="0" lvl="0" indent="0" algn="l" rtl="0">
              <a:spcBef>
                <a:spcPts val="1600"/>
              </a:spcBef>
              <a:spcAft>
                <a:spcPts val="0"/>
              </a:spcAft>
              <a:buNone/>
            </a:pPr>
            <a:r>
              <a:rPr lang="th" sz="1600"/>
              <a:t>- เพิ่มการค้นข้อมูลผู้สูญหายจาก รายชื่อ </a:t>
            </a:r>
            <a:endParaRPr sz="1600"/>
          </a:p>
          <a:p>
            <a:pPr marL="0" lvl="0" indent="0" algn="l" rtl="0">
              <a:spcBef>
                <a:spcPts val="1600"/>
              </a:spcBef>
              <a:spcAft>
                <a:spcPts val="0"/>
              </a:spcAft>
              <a:buNone/>
            </a:pPr>
            <a:r>
              <a:rPr lang="th" sz="1600"/>
              <a:t>- เพิ่มหน้าแสดงข้อมูลหน่วยงานว่ามีหน่วยงานที่ไหนที่อยู่ในระบบบ้าง (ไว้ใช้ร่วมกับการส่งเมล์ไปหาสื่อ)</a:t>
            </a:r>
            <a:endParaRPr sz="1600"/>
          </a:p>
          <a:p>
            <a:pPr marL="0" lvl="0" indent="0" algn="l" rtl="0">
              <a:spcBef>
                <a:spcPts val="1600"/>
              </a:spcBef>
              <a:spcAft>
                <a:spcPts val="160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18"/>
          <p:cNvSpPr txBox="1">
            <a:spLocks noGrp="1"/>
          </p:cNvSpPr>
          <p:nvPr>
            <p:ph type="title"/>
          </p:nvPr>
        </p:nvSpPr>
        <p:spPr>
          <a:xfrm>
            <a:off x="519125" y="45387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ฟังก์ชั่นที่เพิ่มมาในระบบ และ สิ่งที่ปรับไป</a:t>
            </a:r>
            <a:endParaRPr/>
          </a:p>
        </p:txBody>
      </p:sp>
      <p:sp>
        <p:nvSpPr>
          <p:cNvPr id="163" name="Google Shape;163;p18"/>
          <p:cNvSpPr txBox="1">
            <a:spLocks noGrp="1"/>
          </p:cNvSpPr>
          <p:nvPr>
            <p:ph type="body" idx="1"/>
          </p:nvPr>
        </p:nvSpPr>
        <p:spPr>
          <a:xfrm>
            <a:off x="723200" y="1268775"/>
            <a:ext cx="7505700" cy="30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sz="1600">
                <a:latin typeface="Arial"/>
                <a:ea typeface="Arial"/>
                <a:cs typeface="Arial"/>
                <a:sym typeface="Arial"/>
              </a:rPr>
              <a:t>-มีหน้าให้ User กรอกข้อมูลองค์กรแยกไว้อีกส่วนหนึ่ง</a:t>
            </a:r>
            <a:endParaRPr sz="1600">
              <a:latin typeface="Arial"/>
              <a:ea typeface="Arial"/>
              <a:cs typeface="Arial"/>
              <a:sym typeface="Arial"/>
            </a:endParaRPr>
          </a:p>
          <a:p>
            <a:pPr marL="0" lvl="0" indent="0" algn="l" rtl="0">
              <a:spcBef>
                <a:spcPts val="1600"/>
              </a:spcBef>
              <a:spcAft>
                <a:spcPts val="0"/>
              </a:spcAft>
              <a:buNone/>
            </a:pPr>
            <a:r>
              <a:rPr lang="th" sz="1600">
                <a:latin typeface="Arial"/>
                <a:ea typeface="Arial"/>
                <a:cs typeface="Arial"/>
                <a:sym typeface="Arial"/>
              </a:rPr>
              <a:t>-ทำ environment values ไว้เก็บ api key , secret key เพื่อความปลอดภัย บน WebServer</a:t>
            </a:r>
            <a:endParaRPr sz="1600">
              <a:latin typeface="Arial"/>
              <a:ea typeface="Arial"/>
              <a:cs typeface="Arial"/>
              <a:sym typeface="Arial"/>
            </a:endParaRPr>
          </a:p>
          <a:p>
            <a:pPr marL="0" lvl="0" indent="0" algn="l" rtl="0">
              <a:spcBef>
                <a:spcPts val="1600"/>
              </a:spcBef>
              <a:spcAft>
                <a:spcPts val="0"/>
              </a:spcAft>
              <a:buNone/>
            </a:pPr>
            <a:r>
              <a:rPr lang="th" sz="1600">
                <a:latin typeface="Arial"/>
                <a:ea typeface="Arial"/>
                <a:cs typeface="Arial"/>
                <a:sym typeface="Arial"/>
              </a:rPr>
              <a:t>-สามารถปิด debug ตัวระบบDjango และ ตั้งค่าความปลอดภัยแล้วเอาขึ้นสู่ server ได้</a:t>
            </a:r>
            <a:endParaRPr sz="1600">
              <a:latin typeface="Arial"/>
              <a:ea typeface="Arial"/>
              <a:cs typeface="Arial"/>
              <a:sym typeface="Arial"/>
            </a:endParaRPr>
          </a:p>
          <a:p>
            <a:pPr marL="0" lvl="0" indent="0" algn="l" rtl="0">
              <a:spcBef>
                <a:spcPts val="1600"/>
              </a:spcBef>
              <a:spcAft>
                <a:spcPts val="0"/>
              </a:spcAft>
              <a:buNone/>
            </a:pPr>
            <a:r>
              <a:rPr lang="th" sz="1600">
                <a:latin typeface="Arial"/>
                <a:ea typeface="Arial"/>
                <a:cs typeface="Arial"/>
                <a:sym typeface="Arial"/>
              </a:rPr>
              <a:t>(ตั้งค่า security ตามที่ django แนะนำ)</a:t>
            </a:r>
            <a:endParaRPr sz="1600">
              <a:latin typeface="Arial"/>
              <a:ea typeface="Arial"/>
              <a:cs typeface="Arial"/>
              <a:sym typeface="Arial"/>
            </a:endParaRPr>
          </a:p>
          <a:p>
            <a:pPr marL="0" lvl="0" indent="0" algn="l" rtl="0">
              <a:spcBef>
                <a:spcPts val="1600"/>
              </a:spcBef>
              <a:spcAft>
                <a:spcPts val="0"/>
              </a:spcAft>
              <a:buNone/>
            </a:pPr>
            <a:r>
              <a:rPr lang="th" sz="1600">
                <a:latin typeface="Arial"/>
                <a:ea typeface="Arial"/>
                <a:cs typeface="Arial"/>
                <a:sym typeface="Arial"/>
              </a:rPr>
              <a:t>-คู่มือ ก็มีการเพิ่มข้อมูลตัวอย่างและ ปุ๋มที่กดแล้วจะไปเนื้อหาในแต่ละหัวข้อ</a:t>
            </a:r>
            <a:endParaRPr sz="1600">
              <a:latin typeface="Arial"/>
              <a:ea typeface="Arial"/>
              <a:cs typeface="Arial"/>
              <a:sym typeface="Arial"/>
            </a:endParaRPr>
          </a:p>
          <a:p>
            <a:pPr marL="0" lvl="0" indent="0" algn="l" rtl="0">
              <a:spcBef>
                <a:spcPts val="1600"/>
              </a:spcBef>
              <a:spcAft>
                <a:spcPts val="1600"/>
              </a:spcAft>
              <a:buNone/>
            </a:pPr>
            <a:r>
              <a:rPr lang="th" sz="1600">
                <a:latin typeface="Arial"/>
                <a:ea typeface="Arial"/>
                <a:cs typeface="Arial"/>
                <a:sym typeface="Arial"/>
              </a:rPr>
              <a:t>-ปรับให้เว็บ Responsive รอบรับมือถือและอุปกรณ์อื่น (แต่ใช้บน Computer ดีที่สุด)</a:t>
            </a:r>
            <a:endParaRPr sz="1600">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19"/>
          <p:cNvSpPr txBox="1">
            <a:spLocks noGrp="1"/>
          </p:cNvSpPr>
          <p:nvPr>
            <p:ph type="title"/>
          </p:nvPr>
        </p:nvSpPr>
        <p:spPr>
          <a:xfrm>
            <a:off x="433413" y="38562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ระบบเว็บบน Webserver (Heroku)</a:t>
            </a:r>
            <a:endParaRPr/>
          </a:p>
        </p:txBody>
      </p:sp>
      <p:sp>
        <p:nvSpPr>
          <p:cNvPr id="169" name="Google Shape;169;p19"/>
          <p:cNvSpPr txBox="1">
            <a:spLocks noGrp="1"/>
          </p:cNvSpPr>
          <p:nvPr>
            <p:ph type="body" idx="1"/>
          </p:nvPr>
        </p:nvSpPr>
        <p:spPr>
          <a:xfrm>
            <a:off x="647700" y="1042175"/>
            <a:ext cx="7505700" cy="366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sz="1500">
                <a:solidFill>
                  <a:srgbClr val="333333"/>
                </a:solidFill>
                <a:highlight>
                  <a:srgbClr val="FFFFFF"/>
                </a:highlight>
                <a:latin typeface="Arial"/>
                <a:ea typeface="Arial"/>
                <a:cs typeface="Arial"/>
                <a:sym typeface="Arial"/>
              </a:rPr>
              <a:t>ประวัติ : Heroku เป็น Platform as a Service ที่ให้เราใช้งานได้ฟรี เหมาะแก่การจะนำมาทดสอบ โดยรองรับภาษาโปรแกรมที่หลากหลาย เช่น Ruby, PHP, Node.js, Python, Java</a:t>
            </a:r>
            <a:endParaRPr sz="1500">
              <a:solidFill>
                <a:srgbClr val="333333"/>
              </a:solidFill>
              <a:highlight>
                <a:srgbClr val="FFFFFF"/>
              </a:highlight>
              <a:latin typeface="Arial"/>
              <a:ea typeface="Arial"/>
              <a:cs typeface="Arial"/>
              <a:sym typeface="Arial"/>
            </a:endParaRPr>
          </a:p>
          <a:p>
            <a:pPr marL="0" lvl="0" indent="0" algn="l" rtl="0">
              <a:spcBef>
                <a:spcPts val="1600"/>
              </a:spcBef>
              <a:spcAft>
                <a:spcPts val="0"/>
              </a:spcAft>
              <a:buNone/>
            </a:pPr>
            <a:r>
              <a:rPr lang="th" sz="1500">
                <a:solidFill>
                  <a:srgbClr val="1C1E21"/>
                </a:solidFill>
                <a:highlight>
                  <a:srgbClr val="FFFFFF"/>
                </a:highlight>
                <a:latin typeface="Arial"/>
                <a:ea typeface="Arial"/>
                <a:cs typeface="Arial"/>
                <a:sym typeface="Arial"/>
              </a:rPr>
              <a:t>Heroku เกิดมาจากแนวคิดเพิ่อ support นักพัฒนา software เพราะมีทุกอย่างที่จะช่วยให้นักพัฒนา software ไม่ต้องมากังวลเกี่ยวกับเรื่อง environment ต่างๆในการ run หรือ การ deploy ขึ้นสู่ระบบ จะได้เอาเวลาไป focus กับการพัฒนาโปรแกรม, การทำ software product เช่น เมื่อพัฒนา software แล้วก็สามารถ deploy ไปยัง server heroku ได้เลยโดยผ่าน git ทำให้ developer ทำงานได้สะดวกสบายมากยิ่งขึ้น </a:t>
            </a:r>
            <a:endParaRPr sz="1500">
              <a:solidFill>
                <a:srgbClr val="1C1E21"/>
              </a:solidFill>
              <a:highlight>
                <a:srgbClr val="FFFFFF"/>
              </a:highlight>
              <a:latin typeface="Arial"/>
              <a:ea typeface="Arial"/>
              <a:cs typeface="Arial"/>
              <a:sym typeface="Arial"/>
            </a:endParaRPr>
          </a:p>
          <a:p>
            <a:pPr marL="0" lvl="0" indent="0" algn="l" rtl="0">
              <a:spcBef>
                <a:spcPts val="1600"/>
              </a:spcBef>
              <a:spcAft>
                <a:spcPts val="1600"/>
              </a:spcAft>
              <a:buNone/>
            </a:pPr>
            <a:r>
              <a:rPr lang="th" sz="1500">
                <a:solidFill>
                  <a:srgbClr val="1C1E21"/>
                </a:solidFill>
                <a:highlight>
                  <a:srgbClr val="FFFFFF"/>
                </a:highlight>
                <a:latin typeface="Arial"/>
                <a:ea typeface="Arial"/>
                <a:cs typeface="Arial"/>
                <a:sym typeface="Arial"/>
              </a:rPr>
              <a:t>การใช้งาน Heroku เราต้องสมัครเป็นสมาชิกของเว็บ โดยเข้าไปสมัครใช้งานได้ที่ https://www.heroku.com เมื่อสมัครใช้งานแล้ว เราต้องติดตั้ง Heroku ก่อน เพื่อใช้งาน heroku ผ่าน command line</a:t>
            </a:r>
            <a:endParaRPr sz="1500">
              <a:solidFill>
                <a:srgbClr val="1C1E21"/>
              </a:solidFill>
              <a:highlight>
                <a:srgbClr val="FFFFFF"/>
              </a:highlight>
              <a:latin typeface="Arial"/>
              <a:ea typeface="Arial"/>
              <a:cs typeface="Arial"/>
              <a:sym typeface="Arial"/>
            </a:endParaRPr>
          </a:p>
        </p:txBody>
      </p:sp>
      <p:pic>
        <p:nvPicPr>
          <p:cNvPr id="170" name="Google Shape;170;p19"/>
          <p:cNvPicPr preferRelativeResize="0"/>
          <p:nvPr/>
        </p:nvPicPr>
        <p:blipFill>
          <a:blip r:embed="rId3">
            <a:alphaModFix/>
          </a:blip>
          <a:stretch>
            <a:fillRect/>
          </a:stretch>
        </p:blipFill>
        <p:spPr>
          <a:xfrm>
            <a:off x="2400313" y="3635375"/>
            <a:ext cx="3571875" cy="1508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0"/>
          <p:cNvSpPr txBox="1">
            <a:spLocks noGrp="1"/>
          </p:cNvSpPr>
          <p:nvPr>
            <p:ph type="title"/>
          </p:nvPr>
        </p:nvSpPr>
        <p:spPr>
          <a:xfrm>
            <a:off x="819150" y="24632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ระบบเว็บบน Webserver (Heroku)</a:t>
            </a:r>
            <a:endParaRPr/>
          </a:p>
        </p:txBody>
      </p:sp>
      <p:sp>
        <p:nvSpPr>
          <p:cNvPr id="176" name="Google Shape;176;p20"/>
          <p:cNvSpPr txBox="1">
            <a:spLocks noGrp="1"/>
          </p:cNvSpPr>
          <p:nvPr>
            <p:ph type="body" idx="1"/>
          </p:nvPr>
        </p:nvSpPr>
        <p:spPr>
          <a:xfrm>
            <a:off x="819150" y="795700"/>
            <a:ext cx="7505700" cy="411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sz="1600">
                <a:solidFill>
                  <a:srgbClr val="333333"/>
                </a:solidFill>
                <a:highlight>
                  <a:srgbClr val="FFFFFF"/>
                </a:highlight>
                <a:latin typeface="Arial"/>
                <a:ea typeface="Arial"/>
                <a:cs typeface="Arial"/>
                <a:sym typeface="Arial"/>
              </a:rPr>
              <a:t>เหตุผลที่ใช้ : เนื่องจากเป็น WebServer ตัวหนึ่งที่รู้จัก ได้ยินชื่อในระหว่างการศึกษา เขียนเว็บ Django จึงนำมาทดลองและใช้งานดูจึงใช้ Heroku Webserver ในการลงโปรเจค</a:t>
            </a:r>
            <a:endParaRPr sz="1600">
              <a:solidFill>
                <a:srgbClr val="333333"/>
              </a:solidFill>
              <a:highlight>
                <a:srgbClr val="FFFFFF"/>
              </a:highlight>
              <a:latin typeface="Arial"/>
              <a:ea typeface="Arial"/>
              <a:cs typeface="Arial"/>
              <a:sym typeface="Arial"/>
            </a:endParaRPr>
          </a:p>
          <a:p>
            <a:pPr marL="0" lvl="0" indent="0" algn="l" rtl="0">
              <a:spcBef>
                <a:spcPts val="1600"/>
              </a:spcBef>
              <a:spcAft>
                <a:spcPts val="0"/>
              </a:spcAft>
              <a:buNone/>
            </a:pPr>
            <a:r>
              <a:rPr lang="th" sz="1600">
                <a:solidFill>
                  <a:srgbClr val="333333"/>
                </a:solidFill>
                <a:highlight>
                  <a:srgbClr val="FFFFFF"/>
                </a:highlight>
                <a:latin typeface="Arial"/>
                <a:ea typeface="Arial"/>
                <a:cs typeface="Arial"/>
                <a:sym typeface="Arial"/>
              </a:rPr>
              <a:t>ข้อดี</a:t>
            </a:r>
            <a:endParaRPr sz="1600">
              <a:solidFill>
                <a:srgbClr val="333333"/>
              </a:solidFill>
              <a:highlight>
                <a:srgbClr val="FFFFFF"/>
              </a:highlight>
              <a:latin typeface="Arial"/>
              <a:ea typeface="Arial"/>
              <a:cs typeface="Arial"/>
              <a:sym typeface="Arial"/>
            </a:endParaRPr>
          </a:p>
          <a:p>
            <a:pPr marL="0" lvl="0" indent="0" algn="l" rtl="0">
              <a:spcBef>
                <a:spcPts val="1600"/>
              </a:spcBef>
              <a:spcAft>
                <a:spcPts val="0"/>
              </a:spcAft>
              <a:buNone/>
            </a:pPr>
            <a:r>
              <a:rPr lang="th" sz="1600">
                <a:solidFill>
                  <a:srgbClr val="333333"/>
                </a:solidFill>
                <a:highlight>
                  <a:srgbClr val="FFFFFF"/>
                </a:highlight>
                <a:latin typeface="Arial"/>
                <a:ea typeface="Arial"/>
                <a:cs typeface="Arial"/>
                <a:sym typeface="Arial"/>
              </a:rPr>
              <a:t>1.มี https เหตุผลคาดว่าเพราะ ที่ลง </a:t>
            </a:r>
            <a:r>
              <a:rPr lang="th" sz="1600">
                <a:solidFill>
                  <a:srgbClr val="333333"/>
                </a:solidFill>
                <a:highlight>
                  <a:schemeClr val="dk1"/>
                </a:highlight>
                <a:latin typeface="Arial"/>
                <a:ea typeface="Arial"/>
                <a:cs typeface="Arial"/>
                <a:sym typeface="Arial"/>
              </a:rPr>
              <a:t>WebServer</a:t>
            </a:r>
            <a:r>
              <a:rPr lang="th" sz="1600">
                <a:solidFill>
                  <a:srgbClr val="333333"/>
                </a:solidFill>
                <a:highlight>
                  <a:srgbClr val="FFFFFF"/>
                </a:highlight>
                <a:latin typeface="Arial"/>
                <a:ea typeface="Arial"/>
                <a:cs typeface="Arial"/>
                <a:sym typeface="Arial"/>
              </a:rPr>
              <a:t> ไป เป็น Subdomain ของตัวheroku อยู่แล้ว และตัว heroku เองก็ทำ httpsไปด้วย จึงได้ https ไปด้วย</a:t>
            </a:r>
            <a:endParaRPr sz="1600">
              <a:solidFill>
                <a:srgbClr val="333333"/>
              </a:solidFill>
              <a:highlight>
                <a:srgbClr val="FFFFFF"/>
              </a:highlight>
              <a:latin typeface="Arial"/>
              <a:ea typeface="Arial"/>
              <a:cs typeface="Arial"/>
              <a:sym typeface="Arial"/>
            </a:endParaRPr>
          </a:p>
          <a:p>
            <a:pPr marL="0" lvl="0" indent="0" algn="l" rtl="0">
              <a:spcBef>
                <a:spcPts val="1600"/>
              </a:spcBef>
              <a:spcAft>
                <a:spcPts val="0"/>
              </a:spcAft>
              <a:buNone/>
            </a:pPr>
            <a:r>
              <a:rPr lang="th" sz="1600">
                <a:solidFill>
                  <a:srgbClr val="333333"/>
                </a:solidFill>
                <a:highlight>
                  <a:srgbClr val="FFFFFF"/>
                </a:highlight>
                <a:latin typeface="Arial"/>
                <a:ea typeface="Arial"/>
                <a:cs typeface="Arial"/>
                <a:sym typeface="Arial"/>
              </a:rPr>
              <a:t>2.ฟรี ยกเว้นใช้ cloud ในการเก็บรูปภาพ ตรงส่วนนี้ต้องใส่ข้อมูลบัตรลงไปด้วยเพื่อที่จะใช้บริการ แต่บริการcloud ก็ฟรีเหมือนกัน</a:t>
            </a:r>
            <a:endParaRPr sz="1600">
              <a:solidFill>
                <a:srgbClr val="333333"/>
              </a:solidFill>
              <a:highlight>
                <a:srgbClr val="FFFFFF"/>
              </a:highlight>
              <a:latin typeface="Arial"/>
              <a:ea typeface="Arial"/>
              <a:cs typeface="Arial"/>
              <a:sym typeface="Arial"/>
            </a:endParaRPr>
          </a:p>
          <a:p>
            <a:pPr marL="0" lvl="0" indent="0" algn="l" rtl="0">
              <a:spcBef>
                <a:spcPts val="1600"/>
              </a:spcBef>
              <a:spcAft>
                <a:spcPts val="0"/>
              </a:spcAft>
              <a:buNone/>
            </a:pPr>
            <a:r>
              <a:rPr lang="th" sz="1600">
                <a:solidFill>
                  <a:srgbClr val="333333"/>
                </a:solidFill>
                <a:highlight>
                  <a:srgbClr val="FFFFFF"/>
                </a:highlight>
                <a:latin typeface="Arial"/>
                <a:ea typeface="Arial"/>
                <a:cs typeface="Arial"/>
                <a:sym typeface="Arial"/>
              </a:rPr>
              <a:t>3.ใช้ git ในการ deploy to WebServer เนื่องจากศึกษาเรื่อง git มาแล้วจึงสามารถนำมาต่อยอดได้เลย</a:t>
            </a:r>
            <a:endParaRPr sz="1600">
              <a:solidFill>
                <a:srgbClr val="333333"/>
              </a:solidFill>
              <a:highlight>
                <a:srgbClr val="FFFFFF"/>
              </a:highlight>
              <a:latin typeface="Arial"/>
              <a:ea typeface="Arial"/>
              <a:cs typeface="Arial"/>
              <a:sym typeface="Arial"/>
            </a:endParaRPr>
          </a:p>
          <a:p>
            <a:pPr marL="0" lvl="0" indent="0" algn="l" rtl="0">
              <a:spcBef>
                <a:spcPts val="1600"/>
              </a:spcBef>
              <a:spcAft>
                <a:spcPts val="1600"/>
              </a:spcAft>
              <a:buNone/>
            </a:pPr>
            <a:r>
              <a:rPr lang="th" sz="1600">
                <a:solidFill>
                  <a:srgbClr val="333333"/>
                </a:solidFill>
                <a:highlight>
                  <a:srgbClr val="FFFFFF"/>
                </a:highlight>
                <a:latin typeface="Arial"/>
                <a:ea typeface="Arial"/>
                <a:cs typeface="Arial"/>
                <a:sym typeface="Arial"/>
              </a:rPr>
              <a:t>ปัญหาที่เคยพบ : ปัญหาการทำ db ที่มีปัญหาอยู่ช่วงหนึ่งซึ่งตอนหลังแก้ปัญหาได้</a:t>
            </a:r>
            <a:endParaRPr sz="1600">
              <a:solidFill>
                <a:srgbClr val="333333"/>
              </a:solidFill>
              <a:highlight>
                <a:srgbClr val="FFFFFF"/>
              </a:highlight>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1"/>
          <p:cNvSpPr txBox="1">
            <a:spLocks noGrp="1"/>
          </p:cNvSpPr>
          <p:nvPr>
            <p:ph type="title"/>
          </p:nvPr>
        </p:nvSpPr>
        <p:spPr>
          <a:xfrm>
            <a:off x="642875" y="73845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a:t>ปัญหาที่พบเจอ</a:t>
            </a:r>
            <a:endParaRPr/>
          </a:p>
        </p:txBody>
      </p:sp>
      <p:sp>
        <p:nvSpPr>
          <p:cNvPr id="182" name="Google Shape;182;p21"/>
          <p:cNvSpPr txBox="1">
            <a:spLocks noGrp="1"/>
          </p:cNvSpPr>
          <p:nvPr>
            <p:ph type="body" idx="1"/>
          </p:nvPr>
        </p:nvSpPr>
        <p:spPr>
          <a:xfrm>
            <a:off x="845400" y="1412100"/>
            <a:ext cx="7453200" cy="31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h" sz="1600"/>
              <a:t>-Responsive เมื่อเล่นผ่านอุปกรณ์อื่น เช่น มือถือ เป็นต้น ซึ่งจะไม่สวยเท่าไหร่</a:t>
            </a:r>
            <a:endParaRPr sz="1600"/>
          </a:p>
          <a:p>
            <a:pPr marL="0" lvl="0" indent="0" algn="l" rtl="0">
              <a:spcBef>
                <a:spcPts val="1600"/>
              </a:spcBef>
              <a:spcAft>
                <a:spcPts val="1600"/>
              </a:spcAft>
              <a:buNone/>
            </a:pPr>
            <a:r>
              <a:rPr lang="th" sz="1600"/>
              <a:t>-Facebook login สามารถทำให้ใช้งานได้ ในแบบทดลอง แต่ถ้า  User ทั่วไปเข้าใช้จะไม่สามารถใช้ได้นอกจากจะต้องเพิ่ม User ให้เป็นผู้ทดสอบเท่านั้น</a:t>
            </a:r>
            <a:endParaRPr sz="1600"/>
          </a:p>
        </p:txBody>
      </p:sp>
      <p:pic>
        <p:nvPicPr>
          <p:cNvPr id="183" name="Google Shape;183;p21"/>
          <p:cNvPicPr preferRelativeResize="0"/>
          <p:nvPr/>
        </p:nvPicPr>
        <p:blipFill>
          <a:blip r:embed="rId3">
            <a:alphaModFix/>
          </a:blip>
          <a:stretch>
            <a:fillRect/>
          </a:stretch>
        </p:blipFill>
        <p:spPr>
          <a:xfrm>
            <a:off x="2925375" y="2676994"/>
            <a:ext cx="2645550" cy="1984175"/>
          </a:xfrm>
          <a:prstGeom prst="rect">
            <a:avLst/>
          </a:prstGeom>
          <a:noFill/>
          <a:ln>
            <a:noFill/>
          </a:ln>
        </p:spPr>
      </p:pic>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1090</Words>
  <Application>Microsoft Office PowerPoint</Application>
  <PresentationFormat>On-screen Show (16:9)</PresentationFormat>
  <Paragraphs>80</Paragraphs>
  <Slides>21</Slides>
  <Notes>21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Nunito</vt:lpstr>
      <vt:lpstr>Calibri</vt:lpstr>
      <vt:lpstr>Arial</vt:lpstr>
      <vt:lpstr>Shift</vt:lpstr>
      <vt:lpstr>ระบบสนับสนุนการป้องกัน  และค้นหาคนหาย</vt:lpstr>
      <vt:lpstr>การแก้ปัญหาจากครั้งที่แล้ว</vt:lpstr>
      <vt:lpstr>feedback จาก User</vt:lpstr>
      <vt:lpstr>สิ่งที่อยากให้ระบบแก้ไขหรือเพิ่มเติมในอนาคตจากuser</vt:lpstr>
      <vt:lpstr>ฟังก์ชั้นที่เพิ่มมาในระบบ และ สิ่งที่ปรับ/แก้ไป</vt:lpstr>
      <vt:lpstr>ฟังก์ชั่นที่เพิ่มมาในระบบ และ สิ่งที่ปรับไป</vt:lpstr>
      <vt:lpstr>ระบบเว็บบน Webserver (Heroku)</vt:lpstr>
      <vt:lpstr>ระบบเว็บบน Webserver (Heroku)</vt:lpstr>
      <vt:lpstr>ปัญหาที่พบเจอ</vt:lpstr>
      <vt:lpstr>วิจารณ์ผล และ ข้อเสนอแนะ</vt:lpstr>
      <vt:lpstr>สิ่งที่ได้จากการทำโปรเจค</vt:lpstr>
      <vt:lpstr>สิ่งที่ได้จากการทำโปรเจค</vt:lpstr>
      <vt:lpstr>สิ่งที่ได้จากการทำโปรเจค</vt:lpstr>
      <vt:lpstr>สิ่งที่ได้จากการทำโปรเจค</vt:lpstr>
      <vt:lpstr>สิ่งที่ได้จากการทำโปรเจค</vt:lpstr>
      <vt:lpstr>สิ่งที่ได้จากการทำโปรเจค</vt:lpstr>
      <vt:lpstr>สิ่งที่ได้จากการทำโปรเจค</vt:lpstr>
      <vt:lpstr>สิ่งที่ได้จากการทำโปรเจค</vt:lpstr>
      <vt:lpstr>สิ่งที่ได้จากการทำโปรเจค</vt:lpstr>
      <vt:lpstr>สิ่งที่ได้จากการทำโปรเจค</vt:lpstr>
      <vt:lpstr>จบการนำเสนอ</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ระบบสนับสนุนการป้องกัน  และค้นหาคนหาย</dc:title>
  <cp:lastModifiedBy>chuti</cp:lastModifiedBy>
  <cp:revision>2</cp:revision>
  <dcterms:modified xsi:type="dcterms:W3CDTF">2020-04-30T10:39:22Z</dcterms:modified>
</cp:coreProperties>
</file>